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</p:embeddedFont>
    <p:embeddedFont>
      <p:font typeface="Saira Medium" panose="020B0604020202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5" d="100"/>
          <a:sy n="85" d="100"/>
        </p:scale>
        <p:origin x="81" y="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700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2772"/>
            <a:ext cx="604051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Cascadia Code" panose="020B0609020000020004" pitchFamily="49" charset="0"/>
                <a:cs typeface="Cascadia Code" panose="020B0609020000020004" pitchFamily="49" charset="0"/>
              </a:rPr>
              <a:t>Команда — участники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2171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SIMULACRUM AI — общий проект нашей команды "Детский сад {Ромашка}"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397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Над проектом работали Студенты СПБГМТУ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578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Швецов Альберт Аркадьевич - группа 3270   |   Чуперко Кирилл Витальевич - группа 20121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758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Сахабутдинов Артём Алексеевич - группа 20180   |   Городецкий Семён Сергеевич - группа 20150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6939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0A4DB14-A6C7-420C-9F30-759ACB626936}"/>
              </a:ext>
            </a:extLst>
          </p:cNvPr>
          <p:cNvSpPr/>
          <p:nvPr/>
        </p:nvSpPr>
        <p:spPr>
          <a:xfrm>
            <a:off x="12134032" y="6911293"/>
            <a:ext cx="2445880" cy="12341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6495"/>
            <a:ext cx="118185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Готовность, проверки и дальнейшие шаги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854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После внедрения proxy и secret management: security review, pentest, проверка логов и тесты валидации ответов LLM. Документировать services/ и промпты, добавить mock‑режимы для разработки и regression наборы примеров ответов.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466392"/>
            <a:ext cx="13042821" cy="1326713"/>
          </a:xfrm>
          <a:prstGeom prst="roundRect">
            <a:avLst>
              <a:gd name="adj" fmla="val 15387"/>
            </a:avLst>
          </a:prstGeom>
          <a:solidFill>
            <a:srgbClr val="4B1E01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4810482"/>
            <a:ext cx="283488" cy="22681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30906" y="4749879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Контакт: распределите ответственность — security owner, ML owner, frontend owner. Это ускорит выпуск и повысит безопасность.</a:t>
            </a:r>
            <a:endParaRPr lang="en-US" sz="17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41229E76-ABDF-49E0-8401-D9742133BAA7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74103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Cascadia Code" panose="020B0609020000020004" pitchFamily="49" charset="0"/>
                <a:cs typeface="Cascadia Code" panose="020B0609020000020004" pitchFamily="49" charset="0"/>
              </a:rPr>
              <a:t>Краткое описание проекта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SIMULACRUM AI — интерактивная среда, где автономные AI‑агенты с уникальными личностями взаимодействуют в smoothed социальном мире. Решения агентов генерируются LLM через серверные сервисы; агенты имеют память, настроение и отношения, что формирует динамику сложных сценариев.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74880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Cascadia Code" panose="020B0609020000020004" pitchFamily="49" charset="0"/>
                <a:cs typeface="Cascadia Code" panose="020B0609020000020004" pitchFamily="49" charset="0"/>
              </a:rPr>
              <a:t>Основная идея и механика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Cascadia Code" panose="020B0609020000020004" pitchFamily="49" charset="0"/>
              </a:rPr>
              <a:t>Проект моделирует виртуальный мир с множеством агентов: каждый агент — id, имя, роль, personality, mood (+intensity), memories (≤20), relationships (affinity -100..100), isThinking. На каждом тике свободный агент вызывает generateAgentAction → LLM → действие (TALK, THINK, WORK, REST, MOVE). Тики настраиваются 1x–10x; mutex гарантирует единичную обработку.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6858"/>
            <a:ext cx="8516183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Архитектура и стек технологий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474250"/>
            <a:ext cx="3096697" cy="3130391"/>
          </a:xfrm>
          <a:prstGeom prst="roundRect">
            <a:avLst>
              <a:gd name="adj" fmla="val 65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35010" y="4722019"/>
            <a:ext cx="260115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35010" y="5207318"/>
            <a:ext cx="2601158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React 19 + TypeScript + Vite — интерфейс, управление тиками, ControlPanel.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06942" y="4474250"/>
            <a:ext cx="3096697" cy="3130391"/>
          </a:xfrm>
          <a:prstGeom prst="roundRect">
            <a:avLst>
              <a:gd name="adj" fmla="val 65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354711" y="4722019"/>
            <a:ext cx="260115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Визуализация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354711" y="5207318"/>
            <a:ext cx="2601158" cy="17912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D3.js — components/RelationshipGraph.tsx для интерактивного графа связей.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26642" y="4474250"/>
            <a:ext cx="3096697" cy="3130391"/>
          </a:xfrm>
          <a:prstGeom prst="roundRect">
            <a:avLst>
              <a:gd name="adj" fmla="val 65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674412" y="4722019"/>
            <a:ext cx="260115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AI Backend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674412" y="5207318"/>
            <a:ext cx="2601158" cy="21495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services/: geminiService.ts, openaiService.ts, ollamaService.ts — унифицированные вызовы к моделям.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746343" y="4474250"/>
            <a:ext cx="3096816" cy="3130391"/>
          </a:xfrm>
          <a:prstGeom prst="roundRect">
            <a:avLst>
              <a:gd name="adj" fmla="val 6538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994112" y="4722019"/>
            <a:ext cx="2601278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Стили и конфиг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994112" y="5207318"/>
            <a:ext cx="2601278" cy="1433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Tailwind CSS, конфигурации/стили для быстрых UI‑итераций.</a:t>
            </a:r>
            <a:endParaRPr lang="en-US" sz="1750" dirty="0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7B540077-4221-4824-BBE7-6B323A8D2A67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2535"/>
            <a:ext cx="89744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Ключевые файлы и компоненты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36627"/>
            <a:ext cx="4205168" cy="42051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59981" y="3635693"/>
            <a:ext cx="8284131" cy="21316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App.tsx — основная логика симуляции, тики, mutex (processingAgentRef).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components/AgentCard.tsx, AgentInspector.tsx — UI агента и инспектор.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ControlPanel.tsx, EventLog.tsx, InspectorPanel.tsx — управление и логи.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RelationshipGraph.tsx — граф отношений (D3).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types.ts, constants.ts — определения типов и начальные агенты.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151A87A-4FEB-4E2B-84F6-D96511087F8E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712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Project Protection Plan — 1: секреты и проксирование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28950"/>
            <a:ext cx="226814" cy="1669852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33818" y="32557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Секреты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33818" y="3746183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Ни при каких условиях ключи в репозитории. Использовать import.meta.env / process.env, .env.local в .gitignore, CI/CD secrets.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4925616"/>
            <a:ext cx="226814" cy="2032754"/>
          </a:xfrm>
          <a:prstGeom prst="roundRect">
            <a:avLst>
              <a:gd name="adj" fmla="val 90006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073979" y="51524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Backend‑proxy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073979" y="5642848"/>
            <a:ext cx="676263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 вызывать LLM напрямую из браузера в продакшне. Развернуть Express/Next.js proxy с auth, rate‑limit и валидацией ответов.</a:t>
            </a:r>
            <a:endParaRPr lang="en-US" sz="17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C6DCE9EB-2953-49C9-A78D-9C0719B5726F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Project Protection Plan — 2: доступ, лимиты и аудит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Роли: admin (полный), editor (ограниченно), viewer (только чтение). На proxy реализовать rate limiting, кэширование и soft‑fallback (шаблоны) при превышении квот. Логи — отделённое хранилище, retention 30–90 дней, маскирование чувствительных данных.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EEDABDE-030A-4AC3-B7EE-51DAA81FF8E9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897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Продакшен‑схема и масштабирование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47461"/>
            <a:ext cx="7556421" cy="35485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48151" y="5204147"/>
            <a:ext cx="1657994" cy="207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Static Frontend</a:t>
            </a:r>
            <a:endParaRPr lang="en-US" sz="1300" dirty="0"/>
          </a:p>
        </p:txBody>
      </p:sp>
      <p:sp>
        <p:nvSpPr>
          <p:cNvPr id="6" name="Text 2"/>
          <p:cNvSpPr/>
          <p:nvPr/>
        </p:nvSpPr>
        <p:spPr>
          <a:xfrm>
            <a:off x="972340" y="5470347"/>
            <a:ext cx="2033806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Serve static UI assets</a:t>
            </a:r>
            <a:endParaRPr lang="en-US" sz="1000" dirty="0"/>
          </a:p>
        </p:txBody>
      </p:sp>
      <p:sp>
        <p:nvSpPr>
          <p:cNvPr id="7" name="Text 3"/>
          <p:cNvSpPr/>
          <p:nvPr/>
        </p:nvSpPr>
        <p:spPr>
          <a:xfrm>
            <a:off x="6189378" y="4625691"/>
            <a:ext cx="1657994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Backend Proxy</a:t>
            </a:r>
            <a:endParaRPr lang="en-US" sz="1300" dirty="0"/>
          </a:p>
        </p:txBody>
      </p:sp>
      <p:sp>
        <p:nvSpPr>
          <p:cNvPr id="8" name="Text 4"/>
          <p:cNvSpPr/>
          <p:nvPr/>
        </p:nvSpPr>
        <p:spPr>
          <a:xfrm>
            <a:off x="6189378" y="4891891"/>
            <a:ext cx="1982224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/api/agent-action routing</a:t>
            </a:r>
            <a:endParaRPr lang="en-US" sz="1000" dirty="0"/>
          </a:p>
        </p:txBody>
      </p:sp>
      <p:sp>
        <p:nvSpPr>
          <p:cNvPr id="9" name="Text 5"/>
          <p:cNvSpPr/>
          <p:nvPr/>
        </p:nvSpPr>
        <p:spPr>
          <a:xfrm>
            <a:off x="1348036" y="4098817"/>
            <a:ext cx="1657994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Worker Pool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972224" y="4365017"/>
            <a:ext cx="2033806" cy="16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Process tasks via BullMQ</a:t>
            </a:r>
            <a:endParaRPr lang="en-US" sz="1000" dirty="0"/>
          </a:p>
        </p:txBody>
      </p:sp>
      <p:sp>
        <p:nvSpPr>
          <p:cNvPr id="11" name="Text 7"/>
          <p:cNvSpPr/>
          <p:nvPr/>
        </p:nvSpPr>
        <p:spPr>
          <a:xfrm>
            <a:off x="6189378" y="3476149"/>
            <a:ext cx="1657994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Redis Cache</a:t>
            </a:r>
            <a:endParaRPr lang="en-US" sz="1300" dirty="0"/>
          </a:p>
        </p:txBody>
      </p:sp>
      <p:sp>
        <p:nvSpPr>
          <p:cNvPr id="12" name="Text 8"/>
          <p:cNvSpPr/>
          <p:nvPr/>
        </p:nvSpPr>
        <p:spPr>
          <a:xfrm>
            <a:off x="6189378" y="3742349"/>
            <a:ext cx="1982224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Cache responses and state</a:t>
            </a:r>
            <a:endParaRPr lang="en-US" sz="1000" dirty="0"/>
          </a:p>
        </p:txBody>
      </p:sp>
      <p:sp>
        <p:nvSpPr>
          <p:cNvPr id="13" name="Text 9"/>
          <p:cNvSpPr/>
          <p:nvPr/>
        </p:nvSpPr>
        <p:spPr>
          <a:xfrm>
            <a:off x="1348151" y="2993488"/>
            <a:ext cx="1657994" cy="2072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0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LLM Routing</a:t>
            </a:r>
            <a:endParaRPr lang="en-US" sz="1300" dirty="0"/>
          </a:p>
        </p:txBody>
      </p:sp>
      <p:sp>
        <p:nvSpPr>
          <p:cNvPr id="14" name="Text 10"/>
          <p:cNvSpPr/>
          <p:nvPr/>
        </p:nvSpPr>
        <p:spPr>
          <a:xfrm>
            <a:off x="972340" y="3259688"/>
            <a:ext cx="2033806" cy="1657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300"/>
              </a:lnSpc>
              <a:buNone/>
            </a:pPr>
            <a:r>
              <a:rPr lang="en-US" sz="100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Dispatch to multiple providers</a:t>
            </a:r>
            <a:endParaRPr lang="en-US" sz="1000" dirty="0"/>
          </a:p>
        </p:txBody>
      </p:sp>
      <p:sp>
        <p:nvSpPr>
          <p:cNvPr id="15" name="Text 11"/>
          <p:cNvSpPr/>
          <p:nvPr/>
        </p:nvSpPr>
        <p:spPr>
          <a:xfrm>
            <a:off x="793790" y="635115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Рекомендуемая схема: статический фронтенд + backend‑proxy (/api/agent-action) → pool воркеров → LLM. Кэширование в Redis, очередь (BullMQ), БД для персистентности.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2710"/>
            <a:ext cx="71472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План проекта (milestones)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71812"/>
            <a:ext cx="3090505" cy="3474958"/>
          </a:xfrm>
          <a:prstGeom prst="roundRect">
            <a:avLst>
              <a:gd name="adj" fmla="val 4734"/>
            </a:avLst>
          </a:prstGeom>
          <a:solidFill>
            <a:srgbClr val="030303">
              <a:alpha val="7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3041333"/>
            <a:ext cx="3090505" cy="121920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5" name="Shape 3"/>
          <p:cNvSpPr/>
          <p:nvPr/>
        </p:nvSpPr>
        <p:spPr>
          <a:xfrm>
            <a:off x="1998762" y="273165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C8337"/>
          </a:solidFill>
          <a:ln/>
        </p:spPr>
      </p:sp>
      <p:sp>
        <p:nvSpPr>
          <p:cNvPr id="6" name="Text 4"/>
          <p:cNvSpPr/>
          <p:nvPr/>
        </p:nvSpPr>
        <p:spPr>
          <a:xfrm>
            <a:off x="2202835" y="290179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3638788"/>
            <a:ext cx="2575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1. MVP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4129207"/>
            <a:ext cx="257591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Локальная сборка, визуализация, один LLM‑провайдер, .env.example, документация.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4111109" y="3071812"/>
            <a:ext cx="3090624" cy="3474958"/>
          </a:xfrm>
          <a:prstGeom prst="roundRect">
            <a:avLst>
              <a:gd name="adj" fmla="val 4734"/>
            </a:avLst>
          </a:prstGeom>
          <a:solidFill>
            <a:srgbClr val="030303">
              <a:alpha val="7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4111109" y="3041333"/>
            <a:ext cx="3090624" cy="121920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11" name="Shape 9"/>
          <p:cNvSpPr/>
          <p:nvPr/>
        </p:nvSpPr>
        <p:spPr>
          <a:xfrm>
            <a:off x="5316200" y="273165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C8337"/>
          </a:solidFill>
          <a:ln/>
        </p:spPr>
      </p:sp>
      <p:sp>
        <p:nvSpPr>
          <p:cNvPr id="12" name="Text 10"/>
          <p:cNvSpPr/>
          <p:nvPr/>
        </p:nvSpPr>
        <p:spPr>
          <a:xfrm>
            <a:off x="5520273" y="290179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4368403" y="3638788"/>
            <a:ext cx="2576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2. Backend‑proxy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4368403" y="4129207"/>
            <a:ext cx="257603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Express/Next.js proxy, локальная интеграция, rate limit, базовая auth.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3071812"/>
            <a:ext cx="3090624" cy="3474958"/>
          </a:xfrm>
          <a:prstGeom prst="roundRect">
            <a:avLst>
              <a:gd name="adj" fmla="val 4734"/>
            </a:avLst>
          </a:prstGeom>
          <a:solidFill>
            <a:srgbClr val="030303">
              <a:alpha val="7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428548" y="3041333"/>
            <a:ext cx="3090624" cy="121920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17" name="Shape 15"/>
          <p:cNvSpPr/>
          <p:nvPr/>
        </p:nvSpPr>
        <p:spPr>
          <a:xfrm>
            <a:off x="8633639" y="273165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C8337"/>
          </a:solidFill>
          <a:ln/>
        </p:spPr>
      </p:sp>
      <p:sp>
        <p:nvSpPr>
          <p:cNvPr id="18" name="Text 16"/>
          <p:cNvSpPr/>
          <p:nvPr/>
        </p:nvSpPr>
        <p:spPr>
          <a:xfrm>
            <a:off x="8837712" y="290179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7685842" y="3638788"/>
            <a:ext cx="257603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3. Персистентность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685842" y="4483537"/>
            <a:ext cx="257603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Подключение БД (Postgres/Mongo), бэкапы и API сохранения состояний.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10745986" y="3071812"/>
            <a:ext cx="3090624" cy="3474958"/>
          </a:xfrm>
          <a:prstGeom prst="roundRect">
            <a:avLst>
              <a:gd name="adj" fmla="val 4734"/>
            </a:avLst>
          </a:prstGeom>
          <a:solidFill>
            <a:srgbClr val="030303">
              <a:alpha val="7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10745986" y="3041333"/>
            <a:ext cx="3090624" cy="121920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</p:sp>
      <p:sp>
        <p:nvSpPr>
          <p:cNvPr id="23" name="Shape 21"/>
          <p:cNvSpPr/>
          <p:nvPr/>
        </p:nvSpPr>
        <p:spPr>
          <a:xfrm>
            <a:off x="11951077" y="2731651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FC8337"/>
          </a:solidFill>
          <a:ln/>
        </p:spPr>
      </p:sp>
      <p:sp>
        <p:nvSpPr>
          <p:cNvPr id="24" name="Text 22"/>
          <p:cNvSpPr/>
          <p:nvPr/>
        </p:nvSpPr>
        <p:spPr>
          <a:xfrm>
            <a:off x="12155150" y="290179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000000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1003280" y="3638788"/>
            <a:ext cx="257603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Saira Medium" pitchFamily="34" charset="0"/>
                <a:ea typeface="Saira Medium" pitchFamily="34" charset="-122"/>
                <a:cs typeface="Saira Medium" pitchFamily="34" charset="-120"/>
              </a:rPr>
              <a:t>4–5. Наблюдаемость и масштаб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1003280" y="4837867"/>
            <a:ext cx="257603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Метрики, мониторинг, очередь/воркеры, WebSockets для real‑time.</a:t>
            </a:r>
            <a:endParaRPr lang="en-US" sz="1750" dirty="0"/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63E0B1FF-74B5-46F7-97B6-687F5994F5B3}"/>
              </a:ext>
            </a:extLst>
          </p:cNvPr>
          <p:cNvSpPr/>
          <p:nvPr/>
        </p:nvSpPr>
        <p:spPr>
          <a:xfrm>
            <a:off x="12650135" y="7730326"/>
            <a:ext cx="1896118" cy="4151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665</Words>
  <Application>Microsoft Office PowerPoint</Application>
  <PresentationFormat>Произвольный</PresentationFormat>
  <Paragraphs>69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Roboto</vt:lpstr>
      <vt:lpstr>Calibri</vt:lpstr>
      <vt:lpstr>Saira Medium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User</dc:creator>
  <cp:lastModifiedBy>Семён</cp:lastModifiedBy>
  <cp:revision>2</cp:revision>
  <dcterms:created xsi:type="dcterms:W3CDTF">2026-02-18T11:06:33Z</dcterms:created>
  <dcterms:modified xsi:type="dcterms:W3CDTF">2026-02-18T11:11:00Z</dcterms:modified>
</cp:coreProperties>
</file>